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59" r:id="rId8"/>
    <p:sldId id="260" r:id="rId9"/>
    <p:sldId id="261" r:id="rId10"/>
    <p:sldId id="262" r:id="rId11"/>
    <p:sldId id="265" r:id="rId12"/>
    <p:sldId id="282" r:id="rId13"/>
    <p:sldId id="283" r:id="rId14"/>
    <p:sldId id="279" r:id="rId15"/>
    <p:sldId id="280" r:id="rId16"/>
    <p:sldId id="281" r:id="rId17"/>
    <p:sldId id="266" r:id="rId18"/>
    <p:sldId id="263" r:id="rId19"/>
    <p:sldId id="276" r:id="rId20"/>
    <p:sldId id="277" r:id="rId21"/>
    <p:sldId id="267" r:id="rId22"/>
    <p:sldId id="272" r:id="rId23"/>
    <p:sldId id="273" r:id="rId24"/>
    <p:sldId id="264" r:id="rId25"/>
    <p:sldId id="278" r:id="rId26"/>
    <p:sldId id="274" r:id="rId27"/>
    <p:sldId id="275" r:id="rId28"/>
    <p:sldId id="284" r:id="rId29"/>
    <p:sldId id="310" r:id="rId30"/>
    <p:sldId id="311" r:id="rId31"/>
    <p:sldId id="285" r:id="rId32"/>
    <p:sldId id="288" r:id="rId33"/>
    <p:sldId id="286" r:id="rId34"/>
    <p:sldId id="287" r:id="rId35"/>
    <p:sldId id="315" r:id="rId36"/>
    <p:sldId id="316" r:id="rId37"/>
    <p:sldId id="317" r:id="rId38"/>
    <p:sldId id="290" r:id="rId39"/>
    <p:sldId id="291" r:id="rId40"/>
    <p:sldId id="292" r:id="rId41"/>
    <p:sldId id="293" r:id="rId42"/>
    <p:sldId id="294" r:id="rId43"/>
    <p:sldId id="318" r:id="rId44"/>
    <p:sldId id="295" r:id="rId45"/>
    <p:sldId id="296" r:id="rId46"/>
    <p:sldId id="306" r:id="rId47"/>
    <p:sldId id="307" r:id="rId48"/>
    <p:sldId id="297" r:id="rId49"/>
    <p:sldId id="298" r:id="rId50"/>
    <p:sldId id="312" r:id="rId51"/>
    <p:sldId id="299" r:id="rId52"/>
    <p:sldId id="300" r:id="rId53"/>
    <p:sldId id="301" r:id="rId54"/>
    <p:sldId id="302" r:id="rId55"/>
    <p:sldId id="303" r:id="rId56"/>
    <p:sldId id="308" r:id="rId57"/>
    <p:sldId id="304" r:id="rId58"/>
    <p:sldId id="314" r:id="rId59"/>
    <p:sldId id="305" r:id="rId60"/>
    <p:sldId id="309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11ECE-AD97-4835-BEE4-42EAEE9225CB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B246-721E-4A47-BDAB-695683F0F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OYfxqsBoFY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Переход к рыночной экономике: реформы и их </a:t>
            </a:r>
            <a:r>
              <a:rPr lang="ru-RU" sz="2800" dirty="0" smtClean="0"/>
              <a:t>последствия.</a:t>
            </a:r>
            <a:r>
              <a:rPr lang="ru-RU" sz="2800" dirty="0"/>
              <a:t> Политический кризис сентября – октября 1993 г. </a:t>
            </a:r>
            <a:r>
              <a:rPr lang="ru-RU" sz="2800" dirty="0" smtClean="0"/>
              <a:t>Принятие </a:t>
            </a:r>
            <a:r>
              <a:rPr lang="ru-RU" sz="2800" dirty="0"/>
              <a:t>Конституции Российской Федерации 1993 г. </a:t>
            </a:r>
            <a:r>
              <a:rPr lang="ru-RU" sz="2800" dirty="0" smtClean="0"/>
              <a:t>Общественно-политическое </a:t>
            </a:r>
            <a:r>
              <a:rPr lang="ru-RU" sz="2800" dirty="0"/>
              <a:t>развитие России во второй </a:t>
            </a:r>
            <a:r>
              <a:rPr lang="ru-RU" sz="2800" dirty="0" smtClean="0"/>
              <a:t>половине </a:t>
            </a:r>
            <a:r>
              <a:rPr lang="ru-RU" sz="2800" dirty="0"/>
              <a:t>1990-х гг. Политические партии и движения</a:t>
            </a:r>
            <a:br>
              <a:rPr lang="ru-RU" sz="2800" dirty="0"/>
            </a:br>
            <a:r>
              <a:rPr lang="ru-RU" sz="2800" dirty="0"/>
              <a:t>Российской Федерации. Российская Федерация и </a:t>
            </a:r>
            <a:r>
              <a:rPr lang="ru-RU" sz="2800" dirty="0" smtClean="0"/>
              <a:t>страны </a:t>
            </a:r>
            <a:r>
              <a:rPr lang="ru-RU" sz="2800" dirty="0"/>
              <a:t>– участницы Содружества Независимых Государств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4238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Фёдорова И.А.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Шоковая 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Опыт Польши</a:t>
            </a:r>
          </a:p>
          <a:p>
            <a:r>
              <a:rPr lang="ru-RU" dirty="0" smtClean="0"/>
              <a:t>Привлечены западные специалисты</a:t>
            </a:r>
          </a:p>
          <a:p>
            <a:r>
              <a:rPr lang="ru-RU" dirty="0" smtClean="0"/>
              <a:t>Типовые разработки МВФ (международный валютный фонд) и МБРР (международный банк реконструкции и развития).</a:t>
            </a:r>
          </a:p>
          <a:p>
            <a:r>
              <a:rPr lang="ru-RU" dirty="0" smtClean="0"/>
              <a:t>Не были учтены российские особенности.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Рост цен</a:t>
            </a:r>
          </a:p>
          <a:p>
            <a:r>
              <a:rPr lang="ru-RU" dirty="0" smtClean="0"/>
              <a:t>Дефицит бюджета</a:t>
            </a:r>
          </a:p>
          <a:p>
            <a:r>
              <a:rPr lang="ru-RU" dirty="0" smtClean="0"/>
              <a:t>1992- кризис наличности </a:t>
            </a:r>
          </a:p>
          <a:p>
            <a:r>
              <a:rPr lang="ru-RU" dirty="0" smtClean="0"/>
              <a:t>зарплата, стипендии, пенсии не вовремя).</a:t>
            </a:r>
          </a:p>
          <a:p>
            <a:r>
              <a:rPr lang="ru-RU" dirty="0" smtClean="0"/>
              <a:t>Товарооборот сократился на 42 %.</a:t>
            </a:r>
          </a:p>
          <a:p>
            <a:r>
              <a:rPr lang="ru-RU" dirty="0" smtClean="0"/>
              <a:t>Рост убыточных предприятий.</a:t>
            </a:r>
          </a:p>
          <a:p>
            <a:r>
              <a:rPr lang="ru-RU" dirty="0" smtClean="0"/>
              <a:t>Сокращение финансирования здравоохранения, ВПК, образования, культуры.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неудач.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1)Централизация сохранялась и после официального объявления курса реформ.</a:t>
            </a:r>
          </a:p>
          <a:p>
            <a:r>
              <a:rPr lang="ru-RU" dirty="0" smtClean="0"/>
              <a:t>2) « Шоковая терапия» по отношению к социалистической модели была несостоятельной.</a:t>
            </a:r>
          </a:p>
          <a:p>
            <a:r>
              <a:rPr lang="ru-RU" dirty="0" smtClean="0"/>
              <a:t>3)Сокращение государственного заказа нанесло удар по ВПК и государственным отраслям производства.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dirty="0" smtClean="0"/>
              <a:t>4)Реформы не учитывали российского менталитета.</a:t>
            </a:r>
          </a:p>
          <a:p>
            <a:r>
              <a:rPr lang="ru-RU" dirty="0" smtClean="0"/>
              <a:t>5)Отсутствие внутренних резервов.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1992-1998 премьер –министр В.Черномырдин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1600200"/>
            <a:ext cx="318610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6866" name="Picture 2" descr="&amp;Pcy;&amp;ocy;&amp;khcy;&amp;ocy;&amp;rcy;&amp;ocy;&amp;ncy;&amp;ycy; &amp;Vcy;.&amp;CHcy;&amp;iecy;&amp;rcy;&amp;ncy;&amp;ocy;&amp;mcy;&amp;ycy;&amp;rcy;&amp;dcy;&amp;icy;&amp;ncy;&amp;acy; &amp;pcy;&amp;ocy;&amp;kcy;&amp;acy;&amp;zhcy;&amp;ucy;&amp;tcy; &amp;vcy; &amp;pcy;&amp;rcy;&amp;yacy;&amp;mcy;&amp;ocy;&amp;mcy; &amp;ecy;&amp;fcy;&amp;icy;&amp;rcy;&amp;iecy; - &amp;Fcy;&amp;ocy;&amp;rcy;&amp;ucy;&amp;mcy; &amp;Rcy;&amp;ocy;&amp;scy;&amp;Bcy;&amp;icy;&amp;zcy;&amp;ncy;&amp;iecy;&amp;scy;&amp;Kcy;&amp;ocy;&amp;ncy;&amp;scy;&amp;acy;&amp;lcy;&amp;tcy;&amp;icy;&amp;ncy;&amp;g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464347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Политика Черномырдина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1)Финансирование топливно-энергетического комплекса.</a:t>
            </a:r>
          </a:p>
          <a:p>
            <a:r>
              <a:rPr lang="ru-RU" dirty="0" smtClean="0"/>
              <a:t>2)Монетаризм (определяющий фактор количество денег, а не уровень развития производства).</a:t>
            </a:r>
          </a:p>
          <a:p>
            <a:r>
              <a:rPr lang="ru-RU" dirty="0" smtClean="0"/>
              <a:t>3)второй этап приватизации (с осени 1994)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1)Инфляция</a:t>
            </a:r>
          </a:p>
          <a:p>
            <a:r>
              <a:rPr lang="ru-RU" dirty="0" smtClean="0"/>
              <a:t>2)Падение производства</a:t>
            </a:r>
          </a:p>
          <a:p>
            <a:r>
              <a:rPr lang="ru-RU" dirty="0" smtClean="0"/>
              <a:t>3)Хронические задержки зарплаты.</a:t>
            </a:r>
          </a:p>
          <a:p>
            <a:endParaRPr lang="ru-RU" dirty="0"/>
          </a:p>
          <a:p>
            <a:r>
              <a:rPr lang="ru-RU" dirty="0" smtClean="0"/>
              <a:t>Хотели как лучше, получилось как всегда.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17 июля 1992 – Программа углубления реформ.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Главный тезис – форсированное создание рыночного хозяйства.</a:t>
            </a:r>
          </a:p>
          <a:p>
            <a:r>
              <a:rPr lang="ru-RU" dirty="0" smtClean="0"/>
              <a:t>Основные движущие силы – предпринимательство и конкуренция.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Приватизация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Термин связан с Маргарет Тэтчер.</a:t>
            </a:r>
          </a:p>
          <a:p>
            <a:r>
              <a:rPr lang="ru-RU" dirty="0" smtClean="0"/>
              <a:t>На приватизацию крупного завода в Англии уходило 6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Анатолий Чубайс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Родился в 1955.</a:t>
            </a:r>
          </a:p>
          <a:p>
            <a:r>
              <a:rPr lang="ru-RU" dirty="0" smtClean="0"/>
              <a:t>российский политический и хозяйственный деятель</a:t>
            </a:r>
          </a:p>
          <a:p>
            <a:endParaRPr lang="ru-RU" dirty="0" smtClean="0"/>
          </a:p>
          <a:p>
            <a:r>
              <a:rPr lang="ru-RU" dirty="0" smtClean="0"/>
              <a:t>1)Под руководством Чубайса разработана программа приватизации и осуществлена её техническая подготовка.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модель развития.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Октябрь 1991 – программа радикальных экономических реформ.</a:t>
            </a:r>
          </a:p>
          <a:p>
            <a:pPr>
              <a:buNone/>
            </a:pPr>
            <a:r>
              <a:rPr lang="ru-RU" dirty="0" smtClean="0"/>
              <a:t>Цель – слом плановой экономики, командных методов управления.</a:t>
            </a:r>
          </a:p>
          <a:p>
            <a:pPr>
              <a:buNone/>
            </a:pPr>
            <a:r>
              <a:rPr lang="ru-RU" dirty="0" smtClean="0"/>
              <a:t>Основные документы – указы Ельцина о либерализации цен и свободе торговли, реформирование колхозов и совхозов, приватизации.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2)С апреля 1998-го по июль 2008 года возглавлял РАО «ЕЭС России».</a:t>
            </a:r>
          </a:p>
          <a:p>
            <a:r>
              <a:rPr lang="ru-RU" dirty="0" smtClean="0"/>
              <a:t>3)генеральный директор государственной корпорации «Российская корпорация </a:t>
            </a:r>
            <a:r>
              <a:rPr lang="ru-RU" dirty="0" err="1" smtClean="0"/>
              <a:t>нанотехнологий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В целом население России негативно относится к итогам приватизации. Как показывают данные нескольких социологических опросов, около 80 % россиян считают её нелегитимной и выступают за полный или частичный пересмотр её итогов. Около 90 % россиян придерживаются мнения, что приватизация проводилась нечестно и крупные состояния нажиты нечестным путём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14августа 1992 – Указ о приватизационных чеках (ваучер)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600200"/>
            <a:ext cx="4186238" cy="4525963"/>
          </a:xfrm>
        </p:spPr>
        <p:txBody>
          <a:bodyPr/>
          <a:lstStyle/>
          <a:p>
            <a:r>
              <a:rPr lang="ru-RU" dirty="0" smtClean="0"/>
              <a:t>1992-1994 –</a:t>
            </a:r>
            <a:r>
              <a:rPr lang="ru-RU" dirty="0" err="1" smtClean="0"/>
              <a:t>ваучеризация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Население 148 миллионов.</a:t>
            </a:r>
          </a:p>
          <a:p>
            <a:r>
              <a:rPr lang="ru-RU" dirty="0" smtClean="0"/>
              <a:t>Стоимость ваучера 10 000.</a:t>
            </a:r>
            <a:endParaRPr lang="ru-RU" dirty="0"/>
          </a:p>
        </p:txBody>
      </p:sp>
      <p:pic>
        <p:nvPicPr>
          <p:cNvPr id="4" name="Picture 4" descr="&amp;HARDcy;-&amp;Scy;&amp;pcy;&amp;rcy;&amp;acy;&amp;vcy;&amp;ocy;&amp;chcy;&amp;ncy;&amp;i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321471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upload.wikimedia.org/wikipedia/commons/e/e6/Vou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8572500" cy="496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dirty="0" smtClean="0"/>
              <a:t>В России в 1991—1997 годах было приватизировано около 130 тыс. предприятий, благодаря </a:t>
            </a:r>
            <a:r>
              <a:rPr lang="ru-RU" dirty="0" err="1" smtClean="0"/>
              <a:t>ваучерной</a:t>
            </a:r>
            <a:r>
              <a:rPr lang="ru-RU" dirty="0" smtClean="0"/>
              <a:t> системе и залоговым аукционам значительная часть крупных государственных активов оказалась в руках узкой группы лиц («олигархов»).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Критика А. Чубайса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Радикализм</a:t>
            </a:r>
          </a:p>
          <a:p>
            <a:r>
              <a:rPr lang="ru-RU" dirty="0" smtClean="0"/>
              <a:t>Неподготовленность и поспешность реформ.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upload.wikimedia.org/wikipedia/commons/thumb/1/15/Pn-meeting-profsojuz-1998-chubais.jpg/640px-Pn-meeting-profsojuz-1998-chub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3352800" cy="521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Финансовые пирамиды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Русский дом Селенга</a:t>
            </a:r>
          </a:p>
          <a:p>
            <a:r>
              <a:rPr lang="ru-RU" dirty="0" smtClean="0"/>
              <a:t>МММ</a:t>
            </a:r>
          </a:p>
          <a:p>
            <a:r>
              <a:rPr lang="ru-RU" dirty="0" smtClean="0"/>
              <a:t>Хопёр - </a:t>
            </a:r>
            <a:r>
              <a:rPr lang="ru-RU" dirty="0" err="1" smtClean="0"/>
              <a:t>инвест</a:t>
            </a:r>
            <a:endParaRPr lang="ru-RU" dirty="0" smtClean="0"/>
          </a:p>
          <a:p>
            <a:r>
              <a:rPr lang="ru-RU" dirty="0" smtClean="0"/>
              <a:t>Властелина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upload.wikimedia.org/wikipedia/ru/thumb/8/8a/%D0%9C%D0%9C%D0%9C._1_%D0%B0%D0%BA%D1%86%D0%B8%D1%8F_1994_%D0%B3._%D0%A0%D0%B0%D0%B7%D0%BD%D0%BE%D0%B2%D0%B8%D0%B4%D0%BD%D0%BE%D1%81%D1%82%D0%B8._%D0%90%D0%B2%D0%B5%D1%80%D1%81.jpg/640px-%D0%9C%D0%9C%D0%9C._1_%D0%B0%D0%BA%D1%86%D0%B8%D1%8F_1994_%D0%B3._%D0%A0%D0%B0%D0%B7%D0%BD%D0%BE%D0%B2%D0%B8%D0%B4%D0%BD%D0%BE%D1%81%D1%82%D0%B8._%D0%90%D0%B2%D0%B5%D1%80%D1%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429156" cy="66437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6314" y="1571612"/>
            <a:ext cx="4115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hlinkClick r:id="rId3"/>
              </a:rPr>
              <a:t>Реклама «МММ». Все ролики. Видео 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1998 премьер – министр Сергей Кириенко.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857364"/>
            <a:ext cx="3971924" cy="4786346"/>
          </a:xfrm>
        </p:spPr>
        <p:txBody>
          <a:bodyPr/>
          <a:lstStyle/>
          <a:p>
            <a:r>
              <a:rPr lang="ru-RU" dirty="0" smtClean="0"/>
              <a:t>17 августа 1998 дефолт.</a:t>
            </a:r>
          </a:p>
          <a:p>
            <a:r>
              <a:rPr lang="ru-RU" dirty="0" err="1" smtClean="0"/>
              <a:t>Долларизация</a:t>
            </a:r>
            <a:r>
              <a:rPr lang="ru-RU" dirty="0" smtClean="0"/>
              <a:t> экономики.</a:t>
            </a:r>
            <a:endParaRPr lang="ru-RU" dirty="0"/>
          </a:p>
        </p:txBody>
      </p:sp>
      <p:pic>
        <p:nvPicPr>
          <p:cNvPr id="37890" name="Picture 2" descr="&amp;Acy;&amp;lcy;&amp;iecy;&amp;kcy;&amp;scy;&amp;iecy;&amp;jcy; &amp;Ncy;&amp;acy;&amp;zcy;&amp;acy;&amp;rcy;&amp;ocy;&amp;vcy;: &amp;Kcy;&amp;icy;&amp;rcy;&amp;icy;&amp;iecy;&amp;ncy;&amp;kcy;&amp;ocy; &amp;pcy;&amp;ocy;&amp;jcy;&amp;dcy;&amp;iecy;&amp;tcy; &amp;pcy;&amp;ocy; &amp;scy;&amp;tcy;&amp;ocy;&amp;pcy;&amp;acy;&amp;mcy; &amp;ocy;&amp;tcy;&amp;ts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429156" cy="4705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Правительство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525963"/>
          </a:xfrm>
        </p:spPr>
        <p:txBody>
          <a:bodyPr/>
          <a:lstStyle/>
          <a:p>
            <a:r>
              <a:rPr lang="ru-RU" dirty="0" smtClean="0"/>
              <a:t>Е. Примаков -1998-1999</a:t>
            </a:r>
          </a:p>
          <a:p>
            <a:r>
              <a:rPr lang="ru-RU" dirty="0" smtClean="0"/>
              <a:t>С. Степашин </a:t>
            </a:r>
          </a:p>
          <a:p>
            <a:r>
              <a:rPr lang="ru-RU" dirty="0" smtClean="0"/>
              <a:t>В. Путин </a:t>
            </a:r>
            <a:endParaRPr lang="ru-RU" dirty="0"/>
          </a:p>
        </p:txBody>
      </p:sp>
      <p:sp>
        <p:nvSpPr>
          <p:cNvPr id="67586" name="AutoShape 2" descr="&amp;Pcy;&amp;rcy;&amp;icy;&amp;mcy;&amp;acy;&amp;kcy;&amp;ocy;&amp;vcy; &amp;IEcy;&amp;vcy;&amp;gcy;&amp;iecy;&amp;ncy;&amp;icy;&amp;jcy; &amp;Mcy;&amp;acy;&amp;kcy;&amp;scy;&amp;icy;&amp;mcy;&amp;ocy;&amp;vcy;&amp;icy;&amp;ch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Идеологи «шоковой терапии» </a:t>
            </a:r>
            <a:endParaRPr lang="ru-RU" dirty="0"/>
          </a:p>
        </p:txBody>
      </p:sp>
      <p:pic>
        <p:nvPicPr>
          <p:cNvPr id="11266" name="Picture 2" descr="YegorGaid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2857500" cy="36480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286388"/>
            <a:ext cx="292895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Егор Гайдар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5286388"/>
            <a:ext cx="292895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Александр</a:t>
            </a:r>
          </a:p>
          <a:p>
            <a:pPr algn="ctr"/>
            <a:r>
              <a:rPr lang="ru-RU" sz="2800" b="1" dirty="0" smtClean="0"/>
              <a:t>Шохин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42" y="5286388"/>
            <a:ext cx="292895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Анатолий</a:t>
            </a:r>
          </a:p>
          <a:p>
            <a:pPr algn="ctr"/>
            <a:r>
              <a:rPr lang="ru-RU" sz="2800" b="1" dirty="0" smtClean="0"/>
              <a:t>Чубайс</a:t>
            </a:r>
            <a:endParaRPr lang="ru-RU" sz="2800" b="1" dirty="0"/>
          </a:p>
        </p:txBody>
      </p:sp>
      <p:pic>
        <p:nvPicPr>
          <p:cNvPr id="11268" name="Picture 4" descr="&amp;HARDcy;-&amp;Scy;&amp;pcy;&amp;rcy;&amp;acy;&amp;vcy;&amp;ocy;&amp;chcy;&amp;ncy;&amp;icy;&amp;k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04" y="1428736"/>
            <a:ext cx="3000396" cy="3714776"/>
          </a:xfrm>
          <a:prstGeom prst="rect">
            <a:avLst/>
          </a:prstGeom>
          <a:noFill/>
        </p:spPr>
      </p:pic>
      <p:sp>
        <p:nvSpPr>
          <p:cNvPr id="11270" name="AutoShape 6" descr="&amp;Gcy;&amp;lcy;&amp;acy;&amp;vcy;&amp;acy; &amp;Rcy;&amp;Scy;&amp;Pcy;&amp;Pcy; &amp;Acy;&amp;lcy;&amp;iecy;&amp;kcy;&amp;scy;&amp;acy;&amp;ncy;&amp;dcy;&amp;rcy; &amp;SHcy;&amp;ocy;&amp;khcy;&amp;icy;&amp;ncy;: &quot;&amp;Vcy;&amp;lcy;&amp;acy;&amp;scy;&amp;tcy;&amp;softcy; &amp;pcy;&amp;iecy;&amp;rcy;&amp;iecy;&amp;scy;&amp;tcy;&amp;acy;&amp;lcy;&amp;acy; &amp;bcy;&amp;ocy;&amp;yacy;&amp;tcy;&amp;softcy;&amp;scy;&amp;yacy; &amp;gcy;&amp;ocy;&amp;vcy;&amp;ocy;&amp;rcy;&amp;icy;&amp;tcy;&amp;softcy;, &amp;chcy;&amp;tcy;&amp;ocy; &amp;kcy;&amp;rcy;&amp;icy;&amp;zcy;&amp;icy;&amp;scy; - &amp;vcy;&amp;scy;&amp;iecy;&amp;rcy;&amp;softcy;&amp;iecy;&amp;zcy; &amp;icy; &amp;ncy;&amp;acy;&amp;dcy;&amp;ocy;&amp;lcy;&amp;gcy;&amp;ocy;&quot; - &amp;Ncy;&amp;acy;&amp;tscy;&amp;icy;&amp;ocy;&amp;ncy;&amp;acy;&amp;lcy;&amp;softcy;&amp;ncy;&amp;ycy;&amp;jcy; &amp;icy;&amp;scy;&amp;scy;&amp;lcy;&amp;iecy;&amp;dcy;&amp;ocy;&amp;vcy;&amp;acy;&amp;tcy;&amp;iecy;&amp;lcy;&amp;softcy;&amp;scy;&amp;kcy;&amp;i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&amp;Gcy;&amp;lcy;&amp;acy;&amp;vcy;&amp;acy; &amp;Rcy;&amp;Scy;&amp;Pcy;&amp;Pcy; &amp;Acy;&amp;lcy;&amp;iecy;&amp;kcy;&amp;scy;&amp;acy;&amp;ncy;&amp;dcy;&amp;rcy; &amp;SHcy;&amp;ocy;&amp;khcy;&amp;icy;&amp;ncy;: &quot;&amp;Vcy;&amp;lcy;&amp;acy;&amp;scy;&amp;tcy;&amp;softcy; &amp;pcy;&amp;iecy;&amp;rcy;&amp;iecy;&amp;scy;&amp;tcy;&amp;acy;&amp;lcy;&amp;acy; &amp;bcy;&amp;ocy;&amp;yacy;&amp;tcy;&amp;softcy;&amp;scy;&amp;yacy; &amp;gcy;&amp;ocy;&amp;vcy;&amp;ocy;&amp;rcy;&amp;icy;&amp;tcy;&amp;softcy;, &amp;chcy;&amp;tcy;&amp;ocy; &amp;kcy;&amp;rcy;&amp;icy;&amp;zcy;&amp;icy;&amp;scy; - &amp;vcy;&amp;scy;&amp;iecy;&amp;rcy;&amp;softcy;&amp;iecy;&amp;zcy; &amp;icy; &amp;ncy;&amp;acy;&amp;dcy;&amp;ocy;&amp;lcy;&amp;gcy;&amp;ocy;&quot; - &amp;Ncy;&amp;acy;&amp;tscy;&amp;icy;&amp;ocy;&amp;ncy;&amp;acy;&amp;lcy;&amp;softcy;&amp;ncy;&amp;ycy;&amp;jcy; &amp;icy;&amp;scy;&amp;scy;&amp;lcy;&amp;iecy;&amp;dcy;&amp;ocy;&amp;vcy;&amp;acy;&amp;tcy;&amp;iecy;&amp;lcy;&amp;softcy;&amp;scy;&amp;kcy;&amp;i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&amp;Gcy;&amp;lcy;&amp;acy;&amp;vcy;&amp;acy; &amp;Rcy;&amp;Scy;&amp;Pcy;&amp;Pcy; &amp;Acy;&amp;lcy;&amp;iecy;&amp;kcy;&amp;scy;&amp;acy;&amp;ncy;&amp;dcy;&amp;rcy; &amp;SHcy;&amp;ocy;&amp;khcy;&amp;icy;&amp;ncy;: &quot;&amp;Vcy;&amp;lcy;&amp;acy;&amp;scy;&amp;tcy;&amp;softcy; &amp;pcy;&amp;iecy;&amp;rcy;&amp;iecy;&amp;scy;&amp;tcy;&amp;acy;&amp;lcy;&amp;acy; &amp;bcy;&amp;ocy;&amp;yacy;&amp;tcy;&amp;softcy;&amp;scy;&amp;yacy; &amp;gcy;&amp;ocy;&amp;vcy;&amp;ocy;&amp;rcy;&amp;icy;&amp;tcy;&amp;softcy;, &amp;chcy;&amp;tcy;&amp;ocy; &amp;kcy;&amp;rcy;&amp;icy;&amp;zcy;&amp;icy;&amp;scy; - &amp;vcy;&amp;scy;&amp;iecy;&amp;rcy;&amp;softcy;&amp;iecy;&amp;zcy; &amp;icy; &amp;ncy;&amp;acy;&amp;dcy;&amp;ocy;&amp;lcy;&amp;gcy;&amp;ocy;&quot; - &amp;Ncy;&amp;acy;&amp;tscy;&amp;icy;&amp;ocy;&amp;ncy;&amp;acy;&amp;lcy;&amp;softcy;&amp;ncy;&amp;ycy;&amp;jcy; &amp;icy;&amp;scy;&amp;scy;&amp;lcy;&amp;iecy;&amp;dcy;&amp;ocy;&amp;vcy;&amp;acy;&amp;tcy;&amp;iecy;&amp;lcy;&amp;softcy;&amp;scy;&amp;kcy;&amp;icy;&amp;j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6" name="Picture 12" descr="&amp;Ncy;&amp;acy;&amp;bcy;&amp;lcy;&amp;yucy;&amp;dcy;&amp;acy;&amp;tcy;&amp;iecy;&amp;lcy;&amp;softcy;&amp;ncy;&amp;ycy;&amp;jcy; &amp;scy;&amp;ocy;&amp;vcy;&amp;iecy;&amp;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428736"/>
            <a:ext cx="2714644" cy="3810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 descr="&amp;Pcy;&amp;rcy;&amp;icy;&amp;mcy;&amp;acy;&amp;kcy;&amp;ocy;&amp;vcy; &amp;IEcy;&amp;vcy;&amp;gcy;&amp;iecy;&amp;ncy;&amp;icy;&amp;jcy; &amp;Mcy;&amp;acy;&amp;kcy;&amp;scy;&amp;icy;&amp;mcy;&amp;ocy;&amp;vcy;&amp;icy;&amp;ch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660" name="AutoShape 4" descr="&amp;Pcy;&amp;rcy;&amp;icy;&amp;mcy;&amp;acy;&amp;kcy;&amp;ocy;&amp;vcy; &amp;IEcy;&amp;vcy;&amp;gcy;&amp;iecy;&amp;ncy;&amp;icy;&amp;jcy; &amp;Mcy;&amp;acy;&amp;kcy;&amp;scy;&amp;icy;&amp;mcy;&amp;ocy;&amp;vcy;&amp;icy;&amp;ch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0662" name="Picture 6" descr="&amp;Pcy;&amp;ocy;&amp;icy;&amp;scy;&amp;k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810000" cy="496252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Евгений Примаков    Сергей Степашин</a:t>
            </a:r>
            <a:endParaRPr lang="ru-RU" sz="3600" dirty="0"/>
          </a:p>
        </p:txBody>
      </p:sp>
      <p:pic>
        <p:nvPicPr>
          <p:cNvPr id="70664" name="Picture 8" descr="&amp;Rcy;&amp;iecy;&amp;zcy;&amp;ucy;&amp;lcy;&amp;softcy;&amp;tcy;&amp;acy;&amp;tcy;&amp;ycy; &amp;pcy;&amp;ocy;&amp;icy;&amp;scy;&amp;kcy;&amp;acy; &amp;Pcy;&amp;rcy;&amp;iecy;&amp;zcy;&amp;icy;&amp;dcy;&amp;iecy;&amp;ncy;&amp;tcy; Search for &amp;Pcy;&amp;rcy;&amp;iecy;&amp;zcy;&amp;icy;&amp;dcy;&amp;iecy;&amp;ncy;&amp;tcy; &amp;Scy;&amp;ocy;&amp;vcy;&amp;iecy;&amp;tcy;&amp;scy;&amp;kcy;&amp;acy;&amp;yacy; &amp;CHcy;&amp;ucy;&amp;vcy;&amp;acy;&amp;shcy;&amp;i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14290"/>
            <a:ext cx="342902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Становление российской государственности.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Этапы федерализма</a:t>
            </a:r>
          </a:p>
          <a:p>
            <a:r>
              <a:rPr lang="ru-RU" dirty="0" smtClean="0"/>
              <a:t>1) 1918-1936 – создание социалистического федерализма.</a:t>
            </a:r>
          </a:p>
          <a:p>
            <a:r>
              <a:rPr lang="ru-RU" dirty="0" smtClean="0"/>
              <a:t>2)1937-1985 –утверждение унитаризма.</a:t>
            </a:r>
          </a:p>
          <a:p>
            <a:r>
              <a:rPr lang="ru-RU" dirty="0" smtClean="0"/>
              <a:t>3)1993 – реформирование государственного устройства перед принятием Конституции 1993.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12 июня 1990- суверенитет РСФСР.</a:t>
            </a:r>
          </a:p>
          <a:p>
            <a:r>
              <a:rPr lang="ru-RU" dirty="0" smtClean="0"/>
              <a:t>12 июня 1991 – провозглашение Б.Ельцина президентом РФ.</a:t>
            </a:r>
          </a:p>
          <a:p>
            <a:r>
              <a:rPr lang="ru-RU" dirty="0" smtClean="0"/>
              <a:t>8 декабря 1991 – Беловежское соглашение (</a:t>
            </a:r>
            <a:r>
              <a:rPr lang="ru-RU" dirty="0" err="1" smtClean="0"/>
              <a:t>Вискули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Распад СССР –11 республик. (СНГ).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1992 – усиление центробежных сил.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31 марта 1992 – Федеративный договор между РФ и её субъектами.</a:t>
            </a:r>
          </a:p>
          <a:p>
            <a:r>
              <a:rPr lang="ru-RU" dirty="0" smtClean="0"/>
              <a:t>Разграничение функций между федеральными органами (судебная система, органы МВД, ФСБ, внешнеполитические ведомства).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Чечня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4757742" cy="2643206"/>
          </a:xfrm>
        </p:spPr>
        <p:txBody>
          <a:bodyPr>
            <a:normAutofit/>
          </a:bodyPr>
          <a:lstStyle/>
          <a:p>
            <a:r>
              <a:rPr lang="ru-RU" dirty="0" smtClean="0"/>
              <a:t>11 декабря 1994 – ввод войск на территорию Чечни.</a:t>
            </a:r>
          </a:p>
          <a:p>
            <a:r>
              <a:rPr lang="ru-RU" dirty="0" smtClean="0"/>
              <a:t>1995 – захват больницы в </a:t>
            </a:r>
            <a:r>
              <a:rPr lang="ru-RU" dirty="0" err="1" smtClean="0"/>
              <a:t>Будёновске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4034" name="Picture 2" descr="&amp;Rcy;&amp;iecy;&amp;fcy;&amp;iecy;&amp;rcy;&amp;acy;&amp;tcy; &amp;pcy;&amp;ocy; &amp;tcy;&amp;iecy;&amp;mcy;&amp;iecy; &amp;pcy;&amp;iecy;&amp;rcy;&amp;vcy;&amp;acy;&amp;yacy; &amp;chcy;&amp;iecy;&amp;chcy;&amp;iecy;&amp;ncy;&amp;scy;&amp;kcy;&amp;acy;&amp;yacy; &amp;vcy;&amp;ocy;&amp;jcy;&amp;ncy;&amp;acy; 1994 19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650" y="2714620"/>
            <a:ext cx="4324350" cy="370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858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85828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25 апреля 1993 – референдум о доверии Ельцину.</a:t>
            </a:r>
          </a:p>
          <a:p>
            <a:r>
              <a:rPr lang="ru-RU" dirty="0" smtClean="0"/>
              <a:t>Участвовало 64 % населения.</a:t>
            </a:r>
          </a:p>
          <a:p>
            <a:r>
              <a:rPr lang="ru-RU" dirty="0" smtClean="0"/>
              <a:t>58,7 % проголосовали за президента.</a:t>
            </a:r>
          </a:p>
          <a:p>
            <a:r>
              <a:rPr lang="ru-RU" dirty="0" smtClean="0"/>
              <a:t>53 % поддержали его политику.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Лозунги «вся власть Советам».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Вопросы:</a:t>
            </a:r>
          </a:p>
          <a:p>
            <a:r>
              <a:rPr lang="ru-RU" dirty="0" smtClean="0"/>
              <a:t>1)Верховный Совет настаивал на ведущей роли парламента.</a:t>
            </a:r>
          </a:p>
          <a:p>
            <a:r>
              <a:rPr lang="ru-RU" dirty="0" smtClean="0"/>
              <a:t>2)Ограничение исполнительной власти.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Егор Тимурович Гайдар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Годы жизни (1956 —  2009)</a:t>
            </a:r>
          </a:p>
          <a:p>
            <a:r>
              <a:rPr lang="ru-RU" dirty="0" smtClean="0"/>
              <a:t>Российский государственный и политический деятель, экономист.</a:t>
            </a:r>
          </a:p>
          <a:p>
            <a:r>
              <a:rPr lang="ru-RU" dirty="0" smtClean="0"/>
              <a:t>Направления деятельности:</a:t>
            </a:r>
          </a:p>
          <a:p>
            <a:r>
              <a:rPr lang="ru-RU" dirty="0" smtClean="0"/>
              <a:t>1)Принимал участие в подготовке Беловежского соглашения.</a:t>
            </a:r>
          </a:p>
          <a:p>
            <a:r>
              <a:rPr lang="ru-RU" dirty="0" smtClean="0"/>
              <a:t>2) « Шоковая Терапия» начал переход от плановой к рыночной экономике, были проведены либерализация цен, реорганизация налоговой системы, либерализация внешней торговли, начата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Конституционная война</a:t>
            </a:r>
            <a:br>
              <a:rPr lang="ru-RU" sz="2800" dirty="0" smtClean="0"/>
            </a:br>
            <a:r>
              <a:rPr lang="ru-RU" sz="2800" dirty="0" smtClean="0"/>
              <a:t>20 сентября 1993 – указ Ельцина «О поэтапной конституционной реформе РФ»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26879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1)прервать </a:t>
            </a:r>
            <a:r>
              <a:rPr lang="ru-RU" dirty="0" err="1" smtClean="0"/>
              <a:t>распорядительную,законодательную</a:t>
            </a:r>
            <a:r>
              <a:rPr lang="ru-RU" dirty="0" smtClean="0"/>
              <a:t> деятельность Верховного Совета, Съезда народных депутатов.</a:t>
            </a:r>
          </a:p>
          <a:p>
            <a:r>
              <a:rPr lang="ru-RU" dirty="0" smtClean="0"/>
              <a:t>2)До принятия новой Конституции руководствоваться указами президента.</a:t>
            </a:r>
          </a:p>
          <a:p>
            <a:r>
              <a:rPr lang="ru-RU" dirty="0" smtClean="0"/>
              <a:t>3)Выборы в новый парламент 11 – 12 декабря 1993.</a:t>
            </a:r>
          </a:p>
          <a:p>
            <a:r>
              <a:rPr lang="ru-RU" dirty="0" smtClean="0"/>
              <a:t>4)Приостановить деятельность Конституционного суда.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22 сентября 1993 – объявил </a:t>
            </a:r>
            <a:r>
              <a:rPr lang="ru-RU" dirty="0"/>
              <a:t>о</a:t>
            </a:r>
            <a:r>
              <a:rPr lang="ru-RU" dirty="0" smtClean="0"/>
              <a:t>б исполнении им обязанностей президента РФ. Формирование нового правительства.</a:t>
            </a:r>
          </a:p>
          <a:p>
            <a:r>
              <a:rPr lang="ru-RU" dirty="0" smtClean="0"/>
              <a:t>Белый дом – центр антипрезидентской оппозиции.</a:t>
            </a:r>
          </a:p>
          <a:p>
            <a:r>
              <a:rPr lang="ru-RU" dirty="0" smtClean="0"/>
              <a:t>3 октября 1993 – штурм Останкинской телебашни.</a:t>
            </a:r>
          </a:p>
          <a:p>
            <a:r>
              <a:rPr lang="ru-RU" dirty="0" smtClean="0"/>
              <a:t>Введение военного положения.</a:t>
            </a:r>
          </a:p>
          <a:p>
            <a:r>
              <a:rPr lang="ru-RU" dirty="0" smtClean="0"/>
              <a:t>Обстрел Белого дома.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Президентское правление.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9 октября 1993 прекращение полномочий Советов.</a:t>
            </a:r>
          </a:p>
          <a:p>
            <a:r>
              <a:rPr lang="ru-RU" dirty="0" smtClean="0"/>
              <a:t>Ликвидированы Верховный Совет, Съезд народных депутатов, Московский совет.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71540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285728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Президент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571612"/>
            <a:ext cx="37147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Федеральное собрание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500306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Совет Федерации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429000"/>
            <a:ext cx="3675419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Государственная Дума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57166"/>
            <a:ext cx="278605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Генеральный </a:t>
            </a:r>
          </a:p>
          <a:p>
            <a:pPr algn="ctr"/>
            <a:r>
              <a:rPr lang="ru-RU" sz="3200" b="1" dirty="0" smtClean="0"/>
              <a:t>прокурор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29422" y="357166"/>
            <a:ext cx="221457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Конституционный суд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5500702"/>
            <a:ext cx="53578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Правительство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1994 – «Договор об общественном согласии»  (Президент ___ представители ведущих общественных объединений)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Ухудшение ситуации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11 октября 1994 – повальное падение курса рубля («чёрный вторник»).</a:t>
            </a:r>
          </a:p>
          <a:p>
            <a:r>
              <a:rPr lang="ru-RU" dirty="0" smtClean="0"/>
              <a:t>Курс доллара с 3081 до 3926 рубля.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Криминализация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17 октября 1994 – взрыв в редакции газеты «Московский комсомолец». Гибель Дмитрия Холодова.</a:t>
            </a:r>
          </a:p>
          <a:p>
            <a:r>
              <a:rPr lang="ru-RU" dirty="0" smtClean="0"/>
              <a:t>1 марта 1995 убийство В. </a:t>
            </a:r>
            <a:r>
              <a:rPr lang="ru-RU" dirty="0" err="1" smtClean="0"/>
              <a:t>Листьева</a:t>
            </a:r>
            <a:endParaRPr lang="ru-RU" dirty="0"/>
          </a:p>
        </p:txBody>
      </p:sp>
      <p:pic>
        <p:nvPicPr>
          <p:cNvPr id="1026" name="Picture 2" descr="&amp;Ocy;&amp;fcy;&amp;icy;&amp;tscy;&amp;icy;&amp;acy;&amp;lcy;&amp;softcy;&amp;ncy;&amp;ycy;&amp;jcy; &amp;scy;&amp;acy;&amp;jcy;&amp;tcy; &amp;Kcy;&amp;lcy;&amp;acy;&amp;ncy;&amp;acy; &quot;WolfStein&quot; &amp;icy;&amp;gcy;&amp;rcy;&amp;ycy; &amp;Dcy;&amp;rcy;&amp;acy;&amp;jcy;&amp;vcy;@mail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14752"/>
            <a:ext cx="3810000" cy="2847976"/>
          </a:xfrm>
          <a:prstGeom prst="rect">
            <a:avLst/>
          </a:prstGeom>
          <a:noFill/>
        </p:spPr>
      </p:pic>
      <p:pic>
        <p:nvPicPr>
          <p:cNvPr id="1028" name="Picture 4" descr="&amp;Pcy;&amp;ocy; &amp;Scy;&amp;iecy;&amp;kcy;&amp;rcy;&amp;iecy;&amp;tcy;&amp;ucy; &amp;Icy;&amp;ncy;&amp;tcy;&amp;iecy;&amp;rcy;&amp;ncy;&amp;iecy;&amp;tcy;&amp;ucy; - &amp;Pcy;&amp;rcy;&amp;ocy;&amp;shcy;&amp;lcy;&amp;ocy; 18 &amp;lcy;&amp;ie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714752"/>
            <a:ext cx="364333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Президентские выборы 1996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Компания Ельцина (неудачи шоковой терапии, война в Чечне, деградации армии)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 июня 1996 – 1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Ельцин – 35 %</a:t>
            </a:r>
          </a:p>
          <a:p>
            <a:r>
              <a:rPr lang="ru-RU" dirty="0" smtClean="0"/>
              <a:t>Зюганов – 32%</a:t>
            </a:r>
          </a:p>
          <a:p>
            <a:r>
              <a:rPr lang="ru-RU" dirty="0" smtClean="0"/>
              <a:t>Лебедь – 15%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3 июля 1996 – 2 тур – победа Ельцина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(53, 7 %)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начата приватизация.</a:t>
            </a:r>
          </a:p>
          <a:p>
            <a:r>
              <a:rPr lang="ru-RU" dirty="0" smtClean="0"/>
              <a:t>3) Один из ключевых участников событий со стороны правительства во время Конституционного кризиса 1993 года и прекращения деятельности Съезда народных депутатов и Верховного Совета России. </a:t>
            </a:r>
          </a:p>
          <a:p>
            <a:r>
              <a:rPr lang="ru-RU" dirty="0" smtClean="0"/>
              <a:t>4) Организатор антивоенных митингов во время Первой чеченской войны. 5)Основатель и один из руководителей партий «Демократический выбор России» и «Союз правых сил».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Геннадий Зюганов       Александр Лебедь</a:t>
            </a:r>
            <a:endParaRPr lang="ru-RU" sz="3200" dirty="0"/>
          </a:p>
        </p:txBody>
      </p:sp>
      <p:pic>
        <p:nvPicPr>
          <p:cNvPr id="71682" name="Picture 2" descr="&amp;Bcy;&amp;lcy;&amp;ocy;&amp;gcy; &amp;pcy;&amp;ocy;&amp;lcy;&amp;softcy;&amp;zcy;&amp;ocy;&amp;vcy;&amp;acy;&amp;tcy;&amp;iecy;&amp;lcy;&amp;yacy; - &amp;Acy;&amp;lcy;&amp;iecy;&amp;kcy;&amp;scy;&amp;acy;&amp;ncy;&amp;dcy;&amp;rcy; &amp;Kcy;&amp;icy;&amp;scy;&amp;tcy;&amp;iecy;&amp;rcy;&amp;scy;&amp;kcy;&amp;icy;&amp;jcy; anna-news.inf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3286125" cy="4267200"/>
          </a:xfrm>
          <a:prstGeom prst="rect">
            <a:avLst/>
          </a:prstGeom>
          <a:noFill/>
        </p:spPr>
      </p:pic>
      <p:pic>
        <p:nvPicPr>
          <p:cNvPr id="71684" name="Picture 4" descr="&amp;Icy;&amp;scy;&amp;tcy;&amp;ocy;&amp;rcy;&amp;icy;&amp;yacy;. . &amp;Scy;&amp;ocy;&amp;bcy;&amp;ycy;&amp;tcy;&amp;icy;&amp;yacy; &amp;icy; &amp;lcy;&amp;yucy;&amp;dcy;&amp;icy;. . - &amp;Icy;&amp;scy;&amp;tcy;&amp;ocy;&amp;rcy;&amp;icy;&amp;yacy;. . &amp;Scy;&amp;ocy;&amp;bcy;&amp;ycy;&amp;tcy;&amp;icy;&amp;yacy; &amp;icy; &amp;lcy;&amp;yucy;&amp;dcy;&amp;icy;. . - &amp;Kcy;&amp;acy;&amp;tcy;&amp;acy;&amp;lcy;&amp;ocy;&amp;gcy; &amp;scy;&amp;tcy;&amp;acy;&amp;tcy;&amp;iecy;&amp;j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14488"/>
            <a:ext cx="405765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1996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31 августа 1996 – соглашение в Хасавюрте.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1997-1998 противостояние президента и Государственной Думы.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сфера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Изменение социальной структуры:</a:t>
            </a:r>
          </a:p>
          <a:p>
            <a:r>
              <a:rPr lang="ru-RU" dirty="0" smtClean="0"/>
              <a:t>1)5% -богатые</a:t>
            </a:r>
          </a:p>
          <a:p>
            <a:r>
              <a:rPr lang="ru-RU" dirty="0" smtClean="0"/>
              <a:t>2)средний класс – 15%</a:t>
            </a:r>
          </a:p>
          <a:p>
            <a:r>
              <a:rPr lang="ru-RU" dirty="0" smtClean="0"/>
              <a:t>3)бедные -80%</a:t>
            </a:r>
          </a:p>
          <a:p>
            <a:endParaRPr lang="ru-RU" dirty="0" smtClean="0"/>
          </a:p>
          <a:p>
            <a:r>
              <a:rPr lang="ru-RU" dirty="0" smtClean="0"/>
              <a:t>Социальная поляризация.</a:t>
            </a:r>
          </a:p>
          <a:p>
            <a:r>
              <a:rPr lang="ru-RU" dirty="0" smtClean="0"/>
              <a:t>Падение уровня жизни.</a:t>
            </a:r>
          </a:p>
          <a:p>
            <a:endParaRPr lang="ru-RU" dirty="0" smtClean="0"/>
          </a:p>
          <a:p>
            <a:r>
              <a:rPr lang="ru-RU" dirty="0" smtClean="0"/>
              <a:t>Столкновение интересов: старой социалистической номенклатуры, предпринимателей, наёмных работников.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Размывание интеллигенции</a:t>
            </a:r>
          </a:p>
          <a:p>
            <a:r>
              <a:rPr lang="ru-RU" dirty="0" err="1" smtClean="0"/>
              <a:t>Маргиналлизация</a:t>
            </a:r>
            <a:r>
              <a:rPr lang="ru-RU" dirty="0" smtClean="0"/>
              <a:t>  населения</a:t>
            </a:r>
          </a:p>
          <a:p>
            <a:r>
              <a:rPr lang="ru-RU" dirty="0" smtClean="0"/>
              <a:t>Появление челноков</a:t>
            </a:r>
          </a:p>
          <a:p>
            <a:r>
              <a:rPr lang="ru-RU" dirty="0" smtClean="0"/>
              <a:t>Демографический кризис.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Многопартийность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Духовная дезинтеграция.</a:t>
            </a:r>
          </a:p>
          <a:p>
            <a:r>
              <a:rPr lang="ru-RU" dirty="0" smtClean="0"/>
              <a:t>Рост влияния СМИ.</a:t>
            </a:r>
          </a:p>
          <a:p>
            <a:r>
              <a:rPr lang="ru-RU" dirty="0" smtClean="0"/>
              <a:t>Сокращение финансирования культуры.</a:t>
            </a:r>
          </a:p>
          <a:p>
            <a:r>
              <a:rPr lang="ru-RU" dirty="0" smtClean="0"/>
              <a:t>Кризис системы образования.</a:t>
            </a:r>
          </a:p>
          <a:p>
            <a:r>
              <a:rPr lang="ru-RU" dirty="0" smtClean="0"/>
              <a:t>Возвращение религии.</a:t>
            </a:r>
          </a:p>
          <a:p>
            <a:r>
              <a:rPr lang="ru-RU" dirty="0" smtClean="0"/>
              <a:t>Переосмысление истории.</a:t>
            </a:r>
          </a:p>
          <a:p>
            <a:r>
              <a:rPr lang="ru-RU" dirty="0" smtClean="0"/>
              <a:t>Деидеологизация истории.</a:t>
            </a:r>
          </a:p>
          <a:p>
            <a:r>
              <a:rPr lang="ru-RU" dirty="0" smtClean="0"/>
              <a:t>Коммерциализация искусства.</a:t>
            </a:r>
          </a:p>
          <a:p>
            <a:r>
              <a:rPr lang="ru-RU" dirty="0" smtClean="0"/>
              <a:t>Ориентирование на западную культуру</a:t>
            </a:r>
          </a:p>
          <a:p>
            <a:r>
              <a:rPr lang="ru-RU" dirty="0" smtClean="0"/>
              <a:t>1992 – закон «Об образовании».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Ближнее зарубежье.</a:t>
            </a:r>
          </a:p>
          <a:p>
            <a:r>
              <a:rPr lang="ru-RU" dirty="0" smtClean="0"/>
              <a:t>Страны СНГ.</a:t>
            </a:r>
          </a:p>
          <a:p>
            <a:r>
              <a:rPr lang="ru-RU" dirty="0" smtClean="0"/>
              <a:t>Дальнее зарубежье.</a:t>
            </a:r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Отношения с бывшими республиками СССР.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1991-1995 министр иностранных дел А. Козырев. Ориентирование на Запад, США.</a:t>
            </a:r>
          </a:p>
          <a:p>
            <a:endParaRPr lang="ru-RU" dirty="0" smtClean="0"/>
          </a:p>
          <a:p>
            <a:r>
              <a:rPr lang="ru-RU" dirty="0" smtClean="0"/>
              <a:t>С конца 1995 – Е. Примаков –приоритет налаживание отношений со странами СНГ.</a:t>
            </a: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 smtClean="0"/>
              <a:t>1995 – договор президентов Украины и России о Черноморском флоте.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Россия и Запад.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24 декабря 1991-Россия заняла место СССР в ООН.</a:t>
            </a:r>
          </a:p>
          <a:p>
            <a:r>
              <a:rPr lang="ru-RU" dirty="0" smtClean="0"/>
              <a:t>1992  – встреча Ельцина и Д. Буша. </a:t>
            </a:r>
            <a:r>
              <a:rPr lang="ru-RU" dirty="0" err="1" smtClean="0"/>
              <a:t>Кэмп</a:t>
            </a:r>
            <a:r>
              <a:rPr lang="ru-RU" dirty="0" smtClean="0"/>
              <a:t>- </a:t>
            </a:r>
            <a:r>
              <a:rPr lang="ru-RU" dirty="0" err="1" smtClean="0"/>
              <a:t>Дэвидская</a:t>
            </a:r>
            <a:r>
              <a:rPr lang="ru-RU" dirty="0" smtClean="0"/>
              <a:t> декларация (Россия и США не рассматривали друг друга как потенциальных врагов)</a:t>
            </a:r>
          </a:p>
          <a:p>
            <a:r>
              <a:rPr lang="ru-RU" dirty="0" smtClean="0"/>
              <a:t>1992-Россия и </a:t>
            </a:r>
            <a:r>
              <a:rPr lang="ru-RU" dirty="0" err="1" smtClean="0"/>
              <a:t>др</a:t>
            </a:r>
            <a:r>
              <a:rPr lang="ru-RU" dirty="0" smtClean="0"/>
              <a:t> </a:t>
            </a:r>
            <a:r>
              <a:rPr lang="ru-RU" dirty="0" err="1" smtClean="0"/>
              <a:t>сраны</a:t>
            </a:r>
            <a:r>
              <a:rPr lang="ru-RU" dirty="0" smtClean="0"/>
              <a:t> СНГ вступили в Совет Североатлантического сотрудничества.</a:t>
            </a:r>
          </a:p>
          <a:p>
            <a:r>
              <a:rPr lang="ru-RU" dirty="0" smtClean="0"/>
              <a:t>1992 – Россию приняли в МВФ.</a:t>
            </a:r>
          </a:p>
          <a:p>
            <a:r>
              <a:rPr lang="ru-RU" dirty="0" smtClean="0"/>
              <a:t>1993 – ОСНВ-2.</a:t>
            </a:r>
          </a:p>
          <a:p>
            <a:r>
              <a:rPr lang="ru-RU" dirty="0" smtClean="0"/>
              <a:t>31 августа 1994 – завершение вывода российских войск из Германии и Прибалтики.</a:t>
            </a:r>
          </a:p>
          <a:p>
            <a:r>
              <a:rPr lang="ru-RU" dirty="0" smtClean="0"/>
              <a:t>1994- выступление Ельцина с речью в ООН.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Отношение к Гайдару и его реформам противоречиво. Сторонники Гайдара считают, что его реформы в 1992 году предотвратили массовый голод и гражданскую войну, создали основы для будущего роста экономики. </a:t>
            </a:r>
          </a:p>
          <a:p>
            <a:r>
              <a:rPr lang="ru-RU" dirty="0" smtClean="0"/>
              <a:t>Оппоненты Гайдара обвиняют его в различных отрицательных последствиях реформ от падения уровня жизни до сознательного разрушения экономики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dirty="0" smtClean="0"/>
              <a:t>1994 – Россию посетила Елизавета </a:t>
            </a:r>
            <a:r>
              <a:rPr lang="el-GR" dirty="0" smtClean="0"/>
              <a:t>ΙΙ</a:t>
            </a:r>
            <a:r>
              <a:rPr lang="ru-RU" dirty="0" smtClean="0"/>
              <a:t>.</a:t>
            </a:r>
          </a:p>
          <a:p>
            <a:r>
              <a:rPr lang="ru-RU" dirty="0" smtClean="0"/>
              <a:t>1995 – Россия присоединилась к программе НАТО «Партнёрство во имя мира».</a:t>
            </a:r>
          </a:p>
          <a:p>
            <a:r>
              <a:rPr lang="ru-RU" dirty="0" smtClean="0"/>
              <a:t>1996 – Россия принята в Совет Европы.</a:t>
            </a:r>
          </a:p>
          <a:p>
            <a:r>
              <a:rPr lang="ru-RU" dirty="0" smtClean="0"/>
              <a:t>1997 – в Париже принят «Основополагающий акт о взаимоотношениях, сотрудничестве и безопасности» между 16 странами НАТО и Россией.</a:t>
            </a:r>
          </a:p>
          <a:p>
            <a:r>
              <a:rPr lang="ru-RU" dirty="0" smtClean="0"/>
              <a:t>1997 – Россия вступила в 7 развитых стран.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шоковой терапии – переход от командной к рыночной экономике.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Выпустить на волю «дух предпринимательства».</a:t>
            </a:r>
          </a:p>
          <a:p>
            <a:r>
              <a:rPr lang="ru-RU" dirty="0" smtClean="0"/>
              <a:t>Отвергалось экономическое государственное регулирование.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замыслам реформаторов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отпустить цены на товары и продукты питания.</a:t>
            </a:r>
          </a:p>
          <a:p>
            <a:r>
              <a:rPr lang="ru-RU" dirty="0" smtClean="0"/>
              <a:t>2)</a:t>
            </a:r>
            <a:r>
              <a:rPr lang="ru-RU" dirty="0" err="1" smtClean="0"/>
              <a:t>либерализовать</a:t>
            </a:r>
            <a:r>
              <a:rPr lang="ru-RU" dirty="0" smtClean="0"/>
              <a:t> торговлю.</a:t>
            </a:r>
          </a:p>
          <a:p>
            <a:r>
              <a:rPr lang="ru-RU" dirty="0" smtClean="0"/>
              <a:t>3)приватизировать государственную собственность.</a:t>
            </a:r>
          </a:p>
          <a:p>
            <a:r>
              <a:rPr lang="ru-RU" dirty="0" smtClean="0"/>
              <a:t>4)создать класс мелких собственников.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Обещание президента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Хуже будет всем примерно полгода, затем снижение цен, наполнение потребительского рынка товарами, а к осени 1992 – стабилизация экономики, постепенное улучшение жизни людей.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1354</Words>
  <Application>Microsoft Office PowerPoint</Application>
  <PresentationFormat>Экран (4:3)</PresentationFormat>
  <Paragraphs>216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Тема Office</vt:lpstr>
      <vt:lpstr>Переход к рыночной экономике: реформы и их последствия. Политический кризис сентября – октября 1993 г. Принятие Конституции Российской Федерации 1993 г. Общественно-политическое развитие России во второй половине 1990-х гг. Политические партии и движения Российской Федерации. Российская Федерация и страны – участницы Содружества Независимых Государств</vt:lpstr>
      <vt:lpstr>Экономическая модель развития.</vt:lpstr>
      <vt:lpstr>Идеологи «шоковой терапии» </vt:lpstr>
      <vt:lpstr>Егор Тимурович Гайдар</vt:lpstr>
      <vt:lpstr>Слайд 5</vt:lpstr>
      <vt:lpstr>Оценка деятельности</vt:lpstr>
      <vt:lpstr>Цель шоковой терапии – переход от командной к рыночной экономике.</vt:lpstr>
      <vt:lpstr>По замыслам реформаторов</vt:lpstr>
      <vt:lpstr>Обещание президента</vt:lpstr>
      <vt:lpstr>Шоковая терапия</vt:lpstr>
      <vt:lpstr>Итог</vt:lpstr>
      <vt:lpstr>Причины неудач.</vt:lpstr>
      <vt:lpstr>Слайд 13</vt:lpstr>
      <vt:lpstr>1992-1998 премьер –министр В.Черномырдин</vt:lpstr>
      <vt:lpstr>Политика Черномырдина</vt:lpstr>
      <vt:lpstr>Итог</vt:lpstr>
      <vt:lpstr>17 июля 1992 – Программа углубления реформ.</vt:lpstr>
      <vt:lpstr>Приватизация</vt:lpstr>
      <vt:lpstr>Анатолий Чубайс</vt:lpstr>
      <vt:lpstr>Слайд 20</vt:lpstr>
      <vt:lpstr>14августа 1992 – Указ о приватизационных чеках (ваучер)</vt:lpstr>
      <vt:lpstr>Слайд 22</vt:lpstr>
      <vt:lpstr>Слайд 23</vt:lpstr>
      <vt:lpstr>Критика А. Чубайса</vt:lpstr>
      <vt:lpstr>Слайд 25</vt:lpstr>
      <vt:lpstr>Финансовые пирамиды</vt:lpstr>
      <vt:lpstr>Слайд 27</vt:lpstr>
      <vt:lpstr>1998 премьер – министр Сергей Кириенко.</vt:lpstr>
      <vt:lpstr>Правительство</vt:lpstr>
      <vt:lpstr>Евгений Примаков    Сергей Степашин</vt:lpstr>
      <vt:lpstr>Становление российской государственности.</vt:lpstr>
      <vt:lpstr>Слайд 32</vt:lpstr>
      <vt:lpstr>С 1992 – усиление центробежных сил.</vt:lpstr>
      <vt:lpstr>Чечня</vt:lpstr>
      <vt:lpstr>Слайд 35</vt:lpstr>
      <vt:lpstr>Слайд 36</vt:lpstr>
      <vt:lpstr>Слайд 37</vt:lpstr>
      <vt:lpstr>Слайд 38</vt:lpstr>
      <vt:lpstr>Лозунги «вся власть Советам».</vt:lpstr>
      <vt:lpstr>Конституционная война 20 сентября 1993 – указ Ельцина «О поэтапной конституционной реформе РФ»</vt:lpstr>
      <vt:lpstr>Слайд 41</vt:lpstr>
      <vt:lpstr>Президентское правление.</vt:lpstr>
      <vt:lpstr>Слайд 43</vt:lpstr>
      <vt:lpstr>Слайд 44</vt:lpstr>
      <vt:lpstr>Слайд 45</vt:lpstr>
      <vt:lpstr>Ухудшение ситуации</vt:lpstr>
      <vt:lpstr>Криминализация</vt:lpstr>
      <vt:lpstr>Президентские выборы 1996</vt:lpstr>
      <vt:lpstr>16 июня 1996 – 1 тур</vt:lpstr>
      <vt:lpstr>Геннадий Зюганов       Александр Лебедь</vt:lpstr>
      <vt:lpstr>1996</vt:lpstr>
      <vt:lpstr>Социальная сфера</vt:lpstr>
      <vt:lpstr>Слайд 53</vt:lpstr>
      <vt:lpstr>Многопартийность</vt:lpstr>
      <vt:lpstr>Культура</vt:lpstr>
      <vt:lpstr>Внешняя политика</vt:lpstr>
      <vt:lpstr>Отношения с бывшими республиками СССР.</vt:lpstr>
      <vt:lpstr>Слайд 58</vt:lpstr>
      <vt:lpstr>Россия и Запад.</vt:lpstr>
      <vt:lpstr>Слайд 60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Переход к рыночной экономике: реформы и их последствия. Политический кризис сентября – октября 1993 г. Принятие Конституции Российской Федерации 1993 г. Общественно-политическое развитие России во второй половине 1990-х гг. Политические партии и движения Российской Федерации. Российская Федерация и страны – участницы Содружества Независимых Государств</dc:title>
  <dc:creator>WIN7XP</dc:creator>
  <cp:lastModifiedBy>WIN7XP</cp:lastModifiedBy>
  <cp:revision>67</cp:revision>
  <dcterms:created xsi:type="dcterms:W3CDTF">2015-04-28T12:50:23Z</dcterms:created>
  <dcterms:modified xsi:type="dcterms:W3CDTF">2015-05-13T15:00:11Z</dcterms:modified>
</cp:coreProperties>
</file>